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8" r:id="rId3"/>
    <p:sldId id="275" r:id="rId4"/>
    <p:sldId id="258" r:id="rId5"/>
    <p:sldId id="269" r:id="rId6"/>
    <p:sldId id="276" r:id="rId7"/>
    <p:sldId id="259" r:id="rId8"/>
    <p:sldId id="260" r:id="rId9"/>
    <p:sldId id="261" r:id="rId10"/>
    <p:sldId id="263" r:id="rId11"/>
    <p:sldId id="277" r:id="rId12"/>
    <p:sldId id="273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A83800"/>
    <a:srgbClr val="990000"/>
    <a:srgbClr val="93FFFF"/>
    <a:srgbClr val="00FFFF"/>
    <a:srgbClr val="B03B00"/>
    <a:srgbClr val="FFA9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87" autoAdjust="0"/>
  </p:normalViewPr>
  <p:slideViewPr>
    <p:cSldViewPr>
      <p:cViewPr>
        <p:scale>
          <a:sx n="70" d="100"/>
          <a:sy n="70" d="100"/>
        </p:scale>
        <p:origin x="582" y="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61918-037C-440A-AC02-AD7585146C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2035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25A5C-9F8B-4F65-811F-F1F63D4AF7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03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B5B7-F6CD-4542-9BA1-61B50B12B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9234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4718C-ABE5-4528-9098-69BBE822FC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188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F2C76-CE18-453C-BC33-6440DF0F61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16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DC231-C428-46A3-84B8-096D0F2F7C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73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5F568-2AF4-4C2C-AD15-C3E7B7331D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556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85FA1-20E0-48DF-AA84-B4B55E3011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404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89A6F-3305-4F68-BAB0-486D7A7DC7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733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0B0C9-2DF5-45BE-902E-E12C3DC0B7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51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D2E32-3CB2-4909-A789-78FB4CE165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22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0C6F9-379D-46A0-A7C6-6AA3E25730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46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8FBAC-C06A-4869-B6C8-487D3730D4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04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0101367-0003-4E65-8BD1-909F90230C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981200"/>
            <a:ext cx="9144000" cy="487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771900" y="2006769"/>
            <a:ext cx="2057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latin typeface="Times New Roman" panose="02020603050405020304" pitchFamily="18" charset="0"/>
              </a:rPr>
              <a:t>Bài </a:t>
            </a:r>
            <a:r>
              <a:rPr lang="en-US" altLang="en-US" sz="6000" b="1" smtClean="0">
                <a:latin typeface="Times New Roman" panose="02020603050405020304" pitchFamily="18" charset="0"/>
              </a:rPr>
              <a:t>3 </a:t>
            </a:r>
            <a:endParaRPr lang="en-US" altLang="en-US" sz="6000" b="1">
              <a:latin typeface="Times New Roman" panose="02020603050405020304" pitchFamily="18" charset="0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028700" y="3263816"/>
            <a:ext cx="74295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CẤU TRÚC CHƯƠNG TRÌNH</a:t>
            </a:r>
            <a:endParaRPr lang="en-US" sz="3600" b="1" kern="10"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48200"/>
            <a:ext cx="3810000" cy="21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5232400" y="6049963"/>
            <a:ext cx="3581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1" lang="en-US" altLang="en-US" sz="1200" b="1">
                <a:latin typeface="Times New Roman" panose="02020603050405020304" pitchFamily="18" charset="0"/>
              </a:rPr>
              <a:t>GIÁO ÁN ĐIỆN TỬ TIN HỌC LỚP 11</a:t>
            </a: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4800600" y="5943600"/>
            <a:ext cx="4191000" cy="0"/>
          </a:xfrm>
          <a:prstGeom prst="line">
            <a:avLst/>
          </a:prstGeom>
          <a:noFill/>
          <a:ln w="12700" cap="sq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57" name="Picture 9" descr="49564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572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1" descr="tpag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154709" y="119390"/>
            <a:ext cx="502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3. Ví dụ ch</a:t>
            </a:r>
            <a:r>
              <a:rPr lang="vi-VN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ươ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ng trình đ</a:t>
            </a:r>
            <a:r>
              <a:rPr lang="vi-VN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n giản</a:t>
            </a:r>
            <a:endParaRPr lang="vi-VN" altLang="en-US" sz="28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1827357" y="884366"/>
            <a:ext cx="617364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Ch</a:t>
            </a:r>
            <a:r>
              <a:rPr lang="vi-VN" altLang="en-US" sz="2800">
                <a:latin typeface="Times New Roman" panose="02020603050405020304" pitchFamily="18" charset="0"/>
              </a:rPr>
              <a:t>ươ</a:t>
            </a:r>
            <a:r>
              <a:rPr lang="en-US" altLang="en-US" sz="2800">
                <a:latin typeface="Times New Roman" panose="02020603050405020304" pitchFamily="18" charset="0"/>
              </a:rPr>
              <a:t>ng trình đ</a:t>
            </a:r>
            <a:r>
              <a:rPr lang="vi-VN" altLang="en-US" sz="2800">
                <a:latin typeface="Times New Roman" panose="02020603050405020304" pitchFamily="18" charset="0"/>
              </a:rPr>
              <a:t>ư</a:t>
            </a:r>
            <a:r>
              <a:rPr lang="en-US" altLang="en-US" sz="2800">
                <a:latin typeface="Times New Roman" panose="02020603050405020304" pitchFamily="18" charset="0"/>
              </a:rPr>
              <a:t>a ra màn hình dòng chữ: </a:t>
            </a:r>
            <a:r>
              <a:rPr lang="en-US" altLang="en-US" sz="2800" smtClean="0">
                <a:latin typeface="Times New Roman" panose="02020603050405020304" pitchFamily="18" charset="0"/>
              </a:rPr>
              <a:t>“</a:t>
            </a:r>
            <a:r>
              <a:rPr lang="en-US" altLang="en-US" sz="2800" b="1" spc="300" smtClean="0">
                <a:solidFill>
                  <a:srgbClr val="FF3300"/>
                </a:solidFill>
                <a:latin typeface="Times New Roman" panose="02020603050405020304" pitchFamily="18" charset="0"/>
              </a:rPr>
              <a:t>Xin chao cac ban!</a:t>
            </a:r>
            <a:r>
              <a:rPr lang="en-US" altLang="en-US" sz="2800" smtClean="0">
                <a:latin typeface="Times New Roman" panose="02020603050405020304" pitchFamily="18" charset="0"/>
              </a:rPr>
              <a:t>”</a:t>
            </a:r>
            <a:endParaRPr lang="vi-VN" altLang="en-US" sz="2800">
              <a:solidFill>
                <a:srgbClr val="99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81000" y="838200"/>
            <a:ext cx="137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Ví </a:t>
            </a:r>
            <a:r>
              <a:rPr lang="en-US" altLang="en-US" sz="28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dụ 1:</a:t>
            </a:r>
            <a:endParaRPr lang="en-US" altLang="en-US" sz="2800" b="1" i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86" name="Rectangle 170"/>
          <p:cNvSpPr>
            <a:spLocks noChangeArrowheads="1"/>
          </p:cNvSpPr>
          <p:nvPr/>
        </p:nvSpPr>
        <p:spPr bwMode="auto">
          <a:xfrm>
            <a:off x="1828800" y="3429000"/>
            <a:ext cx="3733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.VnBook-Antiqua" pitchFamily="34" charset="0"/>
              <a:buNone/>
            </a:pPr>
            <a:endParaRPr lang="en-US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9" name="Rectangle 174"/>
          <p:cNvSpPr>
            <a:spLocks noChangeArrowheads="1"/>
          </p:cNvSpPr>
          <p:nvPr/>
        </p:nvSpPr>
        <p:spPr bwMode="auto">
          <a:xfrm>
            <a:off x="5562600" y="2384425"/>
            <a:ext cx="3505200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.VnBook-Antiqua" pitchFamily="34" charset="0"/>
              <a:buNone/>
            </a:pPr>
            <a:endParaRPr lang="en-US" altLang="en-US" sz="2000" b="1">
              <a:latin typeface="Times New Roman" panose="02020603050405020304" pitchFamily="18" charset="0"/>
            </a:endParaRPr>
          </a:p>
        </p:txBody>
      </p:sp>
      <p:sp>
        <p:nvSpPr>
          <p:cNvPr id="9391" name="Rectangle 175"/>
          <p:cNvSpPr>
            <a:spLocks noChangeArrowheads="1"/>
          </p:cNvSpPr>
          <p:nvPr/>
        </p:nvSpPr>
        <p:spPr bwMode="auto">
          <a:xfrm>
            <a:off x="1828800" y="2384425"/>
            <a:ext cx="3733800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.VnBook-Antiqua" pitchFamily="34" charset="0"/>
              <a:buNone/>
            </a:pP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496018"/>
              </p:ext>
            </p:extLst>
          </p:nvPr>
        </p:nvGraphicFramePr>
        <p:xfrm>
          <a:off x="228600" y="2061210"/>
          <a:ext cx="8763000" cy="2886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1828414736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51217499"/>
                    </a:ext>
                  </a:extLst>
                </a:gridCol>
              </a:tblGrid>
              <a:tr h="529590"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en-US" sz="2400" b="1" smtClean="0">
                          <a:solidFill>
                            <a:srgbClr val="990000"/>
                          </a:solidFill>
                          <a:latin typeface="Times New Roman" panose="02020603050405020304" pitchFamily="18" charset="0"/>
                        </a:rPr>
                        <a:t>Phần khai báo tên ch</a:t>
                      </a:r>
                      <a:r>
                        <a:rPr lang="vi-VN" altLang="en-US" sz="2400" b="1" smtClean="0">
                          <a:solidFill>
                            <a:srgbClr val="990000"/>
                          </a:solidFill>
                          <a:latin typeface="Times New Roman" panose="02020603050405020304" pitchFamily="18" charset="0"/>
                        </a:rPr>
                        <a:t>ươ</a:t>
                      </a:r>
                      <a:r>
                        <a:rPr lang="en-US" altLang="en-US" sz="2400" b="1" smtClean="0">
                          <a:solidFill>
                            <a:srgbClr val="990000"/>
                          </a:solidFill>
                          <a:latin typeface="Times New Roman" panose="02020603050405020304" pitchFamily="18" charset="0"/>
                        </a:rPr>
                        <a:t>ng trình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 smtClean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</a:t>
                      </a:r>
                      <a:r>
                        <a:rPr lang="en-US" altLang="en-US" sz="2400" b="1" spc="6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vi_du_1;</a:t>
                      </a:r>
                      <a:endParaRPr lang="en-US" altLang="en-US" sz="28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844588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algn="l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en-US" sz="2400" b="1" smtClean="0">
                          <a:solidFill>
                            <a:srgbClr val="990000"/>
                          </a:solidFill>
                          <a:latin typeface="Times New Roman" panose="02020603050405020304" pitchFamily="18" charset="0"/>
                        </a:rPr>
                        <a:t>Phần khai báo th</a:t>
                      </a:r>
                      <a:r>
                        <a:rPr lang="vi-VN" altLang="en-US" sz="2400" b="1" smtClean="0">
                          <a:solidFill>
                            <a:srgbClr val="990000"/>
                          </a:solidFill>
                          <a:latin typeface="Times New Roman" panose="02020603050405020304" pitchFamily="18" charset="0"/>
                        </a:rPr>
                        <a:t>ư</a:t>
                      </a:r>
                      <a:r>
                        <a:rPr lang="en-US" altLang="en-US" sz="2400" b="1" smtClean="0">
                          <a:solidFill>
                            <a:srgbClr val="990000"/>
                          </a:solidFill>
                          <a:latin typeface="Times New Roman" panose="02020603050405020304" pitchFamily="18" charset="0"/>
                        </a:rPr>
                        <a:t> viện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24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961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 smtClean="0">
                          <a:solidFill>
                            <a:srgbClr val="990000"/>
                          </a:solidFill>
                          <a:latin typeface="Times New Roman" panose="02020603050405020304" pitchFamily="18" charset="0"/>
                        </a:rPr>
                        <a:t>Phần thân ch</a:t>
                      </a:r>
                      <a:r>
                        <a:rPr lang="vi-VN" altLang="en-US" sz="2400" b="1" smtClean="0">
                          <a:solidFill>
                            <a:srgbClr val="990000"/>
                          </a:solidFill>
                          <a:latin typeface="Times New Roman" panose="02020603050405020304" pitchFamily="18" charset="0"/>
                        </a:rPr>
                        <a:t>ươ</a:t>
                      </a:r>
                      <a:r>
                        <a:rPr lang="en-US" altLang="en-US" sz="2400" b="1" smtClean="0">
                          <a:solidFill>
                            <a:srgbClr val="990000"/>
                          </a:solidFill>
                          <a:latin typeface="Times New Roman" panose="02020603050405020304" pitchFamily="18" charset="0"/>
                        </a:rPr>
                        <a:t>ng trình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buFont typeface=".VnBook-Antiqua" pitchFamily="34" charset="0"/>
                        <a:buNone/>
                      </a:pPr>
                      <a:r>
                        <a:rPr lang="en-US" altLang="en-US" sz="2400" b="1" smtClean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BEGIN</a:t>
                      </a:r>
                    </a:p>
                    <a:p>
                      <a:pPr algn="just" eaLnBrk="1" hangingPunct="1">
                        <a:lnSpc>
                          <a:spcPct val="150000"/>
                        </a:lnSpc>
                        <a:buFont typeface=".VnBook-Antiqua" pitchFamily="34" charset="0"/>
                        <a:buNone/>
                      </a:pPr>
                      <a:r>
                        <a:rPr lang="en-US" altLang="en-US" sz="2400" b="1" spc="3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altLang="en-US" sz="2400" b="1" spc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write</a:t>
                      </a:r>
                      <a:r>
                        <a:rPr lang="en-US" altLang="en-US" sz="2400" b="1" spc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ln</a:t>
                      </a:r>
                      <a:r>
                        <a:rPr lang="en-US" altLang="en-US" sz="2400" b="1" spc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en-US" sz="2400" b="1" spc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en-US" altLang="en-US" sz="2400" b="1" spc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Xin chao cac ban!</a:t>
                      </a:r>
                      <a:r>
                        <a:rPr lang="en-US" altLang="en-US" sz="2400" b="1" spc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’</a:t>
                      </a:r>
                      <a:r>
                        <a:rPr lang="en-US" altLang="en-US" sz="2400" b="1" spc="0" smtClean="0">
                          <a:latin typeface="Times New Roman" panose="02020603050405020304" pitchFamily="18" charset="0"/>
                        </a:rPr>
                        <a:t>);</a:t>
                      </a:r>
                      <a:endParaRPr lang="en-US" altLang="en-US" sz="2400" b="1" spc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eaLnBrk="1" hangingPunct="1">
                        <a:lnSpc>
                          <a:spcPct val="150000"/>
                        </a:lnSpc>
                        <a:buFont typeface=".VnBook-Antiqua" pitchFamily="34" charset="0"/>
                        <a:buNone/>
                      </a:pPr>
                      <a:r>
                        <a:rPr lang="en-US" altLang="en-US" sz="2400" b="1" smtClean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END.</a:t>
                      </a:r>
                      <a:endParaRPr lang="en-US" altLang="en-US" sz="24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34514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920"/>
                            </p:stCondLst>
                            <p:childTnLst>
                              <p:par>
                                <p:cTn id="14" presetID="2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93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93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93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480"/>
                            </p:stCondLst>
                            <p:childTnLst>
                              <p:par>
                                <p:cTn id="20" presetID="2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9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9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9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3" grpId="0"/>
      <p:bldP spid="9248" grpId="0"/>
      <p:bldP spid="9386" grpId="0"/>
      <p:bldP spid="93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1" descr="tpag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154709" y="119390"/>
            <a:ext cx="502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3. Ví dụ ch</a:t>
            </a:r>
            <a:r>
              <a:rPr lang="vi-VN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ươ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ng trình đ</a:t>
            </a:r>
            <a:r>
              <a:rPr lang="vi-VN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n giản</a:t>
            </a:r>
            <a:endParaRPr lang="vi-VN" altLang="en-US" sz="28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1827357" y="884366"/>
            <a:ext cx="61736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ng trình đ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 ra màn hình dòng chữ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280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81000" y="838200"/>
            <a:ext cx="137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Ví </a:t>
            </a:r>
            <a:r>
              <a:rPr lang="en-US" altLang="en-US" sz="28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dụ 2:</a:t>
            </a:r>
            <a:endParaRPr lang="en-US" altLang="en-US" sz="2800" b="1" i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83" name="Rectangle 167"/>
          <p:cNvSpPr>
            <a:spLocks noChangeArrowheads="1"/>
          </p:cNvSpPr>
          <p:nvPr/>
        </p:nvSpPr>
        <p:spPr bwMode="auto">
          <a:xfrm>
            <a:off x="1828800" y="4602163"/>
            <a:ext cx="4876800" cy="150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.VnBook-Antiqua" pitchFamily="34" charset="0"/>
              <a:buNone/>
            </a:pPr>
            <a:endParaRPr lang="en-US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86" name="Rectangle 170"/>
          <p:cNvSpPr>
            <a:spLocks noChangeArrowheads="1"/>
          </p:cNvSpPr>
          <p:nvPr/>
        </p:nvSpPr>
        <p:spPr bwMode="auto">
          <a:xfrm>
            <a:off x="1828800" y="3429000"/>
            <a:ext cx="3733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.VnBook-Antiqua" pitchFamily="34" charset="0"/>
              <a:buNone/>
            </a:pPr>
            <a:endParaRPr lang="en-US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9" name="Rectangle 174"/>
          <p:cNvSpPr>
            <a:spLocks noChangeArrowheads="1"/>
          </p:cNvSpPr>
          <p:nvPr/>
        </p:nvSpPr>
        <p:spPr bwMode="auto">
          <a:xfrm>
            <a:off x="5562600" y="2384425"/>
            <a:ext cx="3505200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.VnBook-Antiqua" pitchFamily="34" charset="0"/>
              <a:buNone/>
            </a:pPr>
            <a:endParaRPr lang="en-US" altLang="en-US" sz="2000" b="1">
              <a:latin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364249"/>
              </p:ext>
            </p:extLst>
          </p:nvPr>
        </p:nvGraphicFramePr>
        <p:xfrm>
          <a:off x="371901" y="2669064"/>
          <a:ext cx="8608291" cy="3866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082">
                  <a:extLst>
                    <a:ext uri="{9D8B030D-6E8A-4147-A177-3AD203B41FA5}">
                      <a16:colId xmlns:a16="http://schemas.microsoft.com/office/drawing/2014/main" val="1828414736"/>
                    </a:ext>
                  </a:extLst>
                </a:gridCol>
                <a:gridCol w="6215209">
                  <a:extLst>
                    <a:ext uri="{9D8B030D-6E8A-4147-A177-3AD203B41FA5}">
                      <a16:colId xmlns:a16="http://schemas.microsoft.com/office/drawing/2014/main" val="251217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en-US" sz="2400" b="1" smtClean="0">
                          <a:solidFill>
                            <a:srgbClr val="990000"/>
                          </a:solidFill>
                          <a:latin typeface="Times New Roman" panose="02020603050405020304" pitchFamily="18" charset="0"/>
                        </a:rPr>
                        <a:t>Phần khai báo tên ch</a:t>
                      </a:r>
                      <a:r>
                        <a:rPr lang="vi-VN" altLang="en-US" sz="2400" b="1" smtClean="0">
                          <a:solidFill>
                            <a:srgbClr val="990000"/>
                          </a:solidFill>
                          <a:latin typeface="Times New Roman" panose="02020603050405020304" pitchFamily="18" charset="0"/>
                        </a:rPr>
                        <a:t>ươ</a:t>
                      </a:r>
                      <a:r>
                        <a:rPr lang="en-US" altLang="en-US" sz="2400" b="1" smtClean="0">
                          <a:solidFill>
                            <a:srgbClr val="990000"/>
                          </a:solidFill>
                          <a:latin typeface="Times New Roman" panose="02020603050405020304" pitchFamily="18" charset="0"/>
                        </a:rPr>
                        <a:t>ng trình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28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844588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algn="l"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en-US" sz="2400" b="1" smtClean="0">
                          <a:solidFill>
                            <a:srgbClr val="990000"/>
                          </a:solidFill>
                          <a:latin typeface="Times New Roman" panose="02020603050405020304" pitchFamily="18" charset="0"/>
                        </a:rPr>
                        <a:t>Phần khai báo th</a:t>
                      </a:r>
                      <a:r>
                        <a:rPr lang="vi-VN" altLang="en-US" sz="2400" b="1" smtClean="0">
                          <a:solidFill>
                            <a:srgbClr val="990000"/>
                          </a:solidFill>
                          <a:latin typeface="Times New Roman" panose="02020603050405020304" pitchFamily="18" charset="0"/>
                        </a:rPr>
                        <a:t>ư</a:t>
                      </a:r>
                      <a:r>
                        <a:rPr lang="en-US" altLang="en-US" sz="2400" b="1" smtClean="0">
                          <a:solidFill>
                            <a:srgbClr val="990000"/>
                          </a:solidFill>
                          <a:latin typeface="Times New Roman" panose="02020603050405020304" pitchFamily="18" charset="0"/>
                        </a:rPr>
                        <a:t> viện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24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961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 smtClean="0">
                          <a:solidFill>
                            <a:srgbClr val="990000"/>
                          </a:solidFill>
                          <a:latin typeface="Times New Roman" panose="02020603050405020304" pitchFamily="18" charset="0"/>
                        </a:rPr>
                        <a:t>Phần thân ch</a:t>
                      </a:r>
                      <a:r>
                        <a:rPr lang="vi-VN" altLang="en-US" sz="2400" b="1" smtClean="0">
                          <a:solidFill>
                            <a:srgbClr val="990000"/>
                          </a:solidFill>
                          <a:latin typeface="Times New Roman" panose="02020603050405020304" pitchFamily="18" charset="0"/>
                        </a:rPr>
                        <a:t>ươ</a:t>
                      </a:r>
                      <a:r>
                        <a:rPr lang="en-US" altLang="en-US" sz="2400" b="1" smtClean="0">
                          <a:solidFill>
                            <a:srgbClr val="990000"/>
                          </a:solidFill>
                          <a:latin typeface="Times New Roman" panose="02020603050405020304" pitchFamily="18" charset="0"/>
                        </a:rPr>
                        <a:t>ng trình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buFont typeface=".VnBook-Antiqua" pitchFamily="34" charset="0"/>
                        <a:buNone/>
                      </a:pPr>
                      <a:r>
                        <a:rPr lang="en-US" altLang="en-US" sz="2400" b="1" smtClean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BEGIN</a:t>
                      </a:r>
                    </a:p>
                    <a:p>
                      <a:pPr algn="just" eaLnBrk="1" hangingPunct="1">
                        <a:lnSpc>
                          <a:spcPct val="150000"/>
                        </a:lnSpc>
                        <a:buFont typeface=".VnBook-Antiqua" pitchFamily="34" charset="0"/>
                        <a:buNone/>
                      </a:pPr>
                      <a:r>
                        <a:rPr lang="en-US" altLang="en-US" sz="2400" b="1" spc="3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altLang="en-US" sz="2400" b="1" spc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write</a:t>
                      </a:r>
                      <a:r>
                        <a:rPr lang="en-US" altLang="en-US" sz="2400" b="1" spc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ln</a:t>
                      </a:r>
                      <a:r>
                        <a:rPr lang="en-US" altLang="en-US" sz="2400" b="1" spc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en-US" sz="2400" b="1" spc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en-US" altLang="en-US" sz="2400" b="1" spc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Xin chao cac ban!</a:t>
                      </a:r>
                      <a:r>
                        <a:rPr lang="en-US" altLang="en-US" sz="2400" b="1" spc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’</a:t>
                      </a:r>
                      <a:r>
                        <a:rPr lang="en-US" altLang="en-US" sz="2400" b="1" spc="0" smtClean="0">
                          <a:latin typeface="Times New Roman" panose="02020603050405020304" pitchFamily="18" charset="0"/>
                        </a:rPr>
                        <a:t>);</a:t>
                      </a:r>
                    </a:p>
                    <a:p>
                      <a:pPr algn="just" eaLnBrk="1" hangingPunct="1">
                        <a:lnSpc>
                          <a:spcPct val="150000"/>
                        </a:lnSpc>
                        <a:buFont typeface=".VnBook-Antiqua" pitchFamily="34" charset="0"/>
                        <a:buNone/>
                      </a:pPr>
                      <a:r>
                        <a:rPr lang="en-US" altLang="en-US" sz="2400" b="1" spc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write</a:t>
                      </a:r>
                      <a:r>
                        <a:rPr lang="en-US" altLang="en-US" sz="2400" b="1" spc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ln</a:t>
                      </a:r>
                      <a:r>
                        <a:rPr lang="en-US" altLang="en-US" sz="2400" b="1" spc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(‘Moi cac ban lam quen voi Pascal’);</a:t>
                      </a:r>
                    </a:p>
                    <a:p>
                      <a:pPr algn="just" eaLnBrk="1" hangingPunct="1">
                        <a:lnSpc>
                          <a:spcPct val="150000"/>
                        </a:lnSpc>
                        <a:buFont typeface=".VnBook-Antiqua" pitchFamily="34" charset="0"/>
                        <a:buNone/>
                      </a:pPr>
                      <a:r>
                        <a:rPr lang="en-US" altLang="en-US" sz="2400" b="1" smtClean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END.</a:t>
                      </a:r>
                      <a:endParaRPr lang="en-US" altLang="en-US" sz="24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34514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858064" y="1418952"/>
            <a:ext cx="57926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800" b="1" spc="100">
                <a:latin typeface="Times New Roman" panose="02020603050405020304" pitchFamily="18" charset="0"/>
                <a:cs typeface="Times New Roman" panose="02020603050405020304" pitchFamily="18" charset="0"/>
              </a:rPr>
              <a:t>Xin chao cac ban!</a:t>
            </a:r>
          </a:p>
          <a:p>
            <a:pPr algn="just" eaLnBrk="1" hangingPunct="1"/>
            <a:r>
              <a:rPr lang="fr-FR" sz="2800" b="1" spc="100">
                <a:latin typeface="Times New Roman" panose="02020603050405020304" pitchFamily="18" charset="0"/>
                <a:cs typeface="Times New Roman" panose="02020603050405020304" pitchFamily="18" charset="0"/>
              </a:rPr>
              <a:t>Moi cac ban lam quen voi Pascal</a:t>
            </a:r>
            <a:endParaRPr lang="en-US" sz="2800" b="1" spc="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77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80"/>
                            </p:stCondLst>
                            <p:childTnLst>
                              <p:par>
                                <p:cTn id="14" presetID="2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9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9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9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360"/>
                            </p:stCondLst>
                            <p:childTnLst>
                              <p:par>
                                <p:cTn id="20" presetID="2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93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93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93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3" grpId="0"/>
      <p:bldP spid="9248" grpId="0"/>
      <p:bldP spid="9383" grpId="0"/>
      <p:bldP spid="93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04800" y="381000"/>
            <a:ext cx="3352800" cy="6172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191000" y="381000"/>
            <a:ext cx="4495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638800" y="62484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191000" y="2057400"/>
            <a:ext cx="4572000" cy="312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572000" y="457200"/>
            <a:ext cx="3429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A83800"/>
                </a:solidFill>
                <a:latin typeface="Times New Roman" panose="02020603050405020304" pitchFamily="18" charset="0"/>
              </a:rPr>
              <a:t>Hãy nhớ!</a:t>
            </a:r>
          </a:p>
        </p:txBody>
      </p:sp>
      <p:graphicFrame>
        <p:nvGraphicFramePr>
          <p:cNvPr id="10248" name="Object 12"/>
          <p:cNvGraphicFramePr>
            <a:graphicFrameLocks noChangeAspect="1"/>
          </p:cNvGraphicFramePr>
          <p:nvPr/>
        </p:nvGraphicFramePr>
        <p:xfrm>
          <a:off x="838200" y="542925"/>
          <a:ext cx="2457450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Bitmap Image" r:id="rId4" imgW="2457143" imgH="1819529" progId="Paint.Picture">
                  <p:embed/>
                </p:oleObj>
              </mc:Choice>
              <mc:Fallback>
                <p:oleObj name="Bitmap Image" r:id="rId4" imgW="2457143" imgH="1819529" progId="Paint.Picture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42925"/>
                        <a:ext cx="2457450" cy="181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457200" y="3352800"/>
            <a:ext cx="2971800" cy="3397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4000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PROGRAM   </a:t>
            </a: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</a:rPr>
              <a:t>Baitoan;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4267200" y="1447800"/>
            <a:ext cx="44958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E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</a:rPr>
              <a:t>Cấu trúc một ch</a:t>
            </a:r>
            <a:r>
              <a:rPr lang="vi-VN" altLang="en-US" sz="2200" b="1">
                <a:solidFill>
                  <a:srgbClr val="0000FF"/>
                </a:solidFill>
                <a:latin typeface="Times New Roman" panose="02020603050405020304" pitchFamily="18" charset="0"/>
              </a:rPr>
              <a:t>ươ</a:t>
            </a: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</a:rPr>
              <a:t>ng trình viết bằng ngôn ngữ lập trình bậc cao: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4800600" y="2286000"/>
            <a:ext cx="36576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[&lt;Phần khai báo&gt;]</a:t>
            </a:r>
          </a:p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&lt;Phần thân ch</a:t>
            </a:r>
            <a:r>
              <a:rPr lang="vi-V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ươ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ng trình&gt;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4343400" y="3124200"/>
            <a:ext cx="3810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E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</a:rPr>
              <a:t>Phần khai báo:</a:t>
            </a: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4648200" y="3471863"/>
            <a:ext cx="358140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E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0033CC"/>
              </a:buClr>
              <a:buFont typeface=".VnAristote" pitchFamily="34" charset="0"/>
              <a:buChar char="–"/>
            </a:pPr>
            <a:r>
              <a:rPr lang="en-US" altLang="en-US" sz="2300">
                <a:latin typeface="Times New Roman" panose="02020603050405020304" pitchFamily="18" charset="0"/>
              </a:rPr>
              <a:t>Khai báo tên ch</a:t>
            </a:r>
            <a:r>
              <a:rPr lang="vi-VN" altLang="en-US" sz="2300">
                <a:latin typeface="Times New Roman" panose="02020603050405020304" pitchFamily="18" charset="0"/>
              </a:rPr>
              <a:t>ươ</a:t>
            </a:r>
            <a:r>
              <a:rPr lang="en-US" altLang="en-US" sz="2300">
                <a:latin typeface="Times New Roman" panose="02020603050405020304" pitchFamily="18" charset="0"/>
              </a:rPr>
              <a:t>ng trình.</a:t>
            </a: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4648200" y="4224338"/>
            <a:ext cx="3581400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E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0033CC"/>
              </a:buClr>
              <a:buFont typeface=".VnAristote" pitchFamily="34" charset="0"/>
              <a:buChar char="–"/>
            </a:pPr>
            <a:r>
              <a:rPr lang="en-US" altLang="en-US" sz="2300">
                <a:latin typeface="Times New Roman" panose="02020603050405020304" pitchFamily="18" charset="0"/>
              </a:rPr>
              <a:t>Khai báo hằng.</a:t>
            </a: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4648200" y="4576763"/>
            <a:ext cx="3581400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E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0033CC"/>
              </a:buClr>
              <a:buFont typeface=".VnAristote" pitchFamily="34" charset="0"/>
              <a:buChar char="–"/>
            </a:pPr>
            <a:r>
              <a:rPr lang="en-US" altLang="en-US" sz="2300">
                <a:latin typeface="Times New Roman" panose="02020603050405020304" pitchFamily="18" charset="0"/>
              </a:rPr>
              <a:t>Khai báo biến.</a:t>
            </a:r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4648200" y="3843338"/>
            <a:ext cx="3581400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E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0033CC"/>
              </a:buClr>
              <a:buFont typeface=".VnAristote" pitchFamily="34" charset="0"/>
              <a:buChar char="–"/>
            </a:pPr>
            <a:r>
              <a:rPr lang="en-US" altLang="en-US" sz="2300">
                <a:latin typeface="Times New Roman" panose="02020603050405020304" pitchFamily="18" charset="0"/>
              </a:rPr>
              <a:t>Khai báo th</a:t>
            </a:r>
            <a:r>
              <a:rPr lang="vi-VN" altLang="en-US" sz="2300">
                <a:latin typeface="Times New Roman" panose="02020603050405020304" pitchFamily="18" charset="0"/>
              </a:rPr>
              <a:t>ư</a:t>
            </a:r>
            <a:r>
              <a:rPr lang="en-US" altLang="en-US" sz="2300">
                <a:latin typeface="Times New Roman" panose="02020603050405020304" pitchFamily="18" charset="0"/>
              </a:rPr>
              <a:t> viện.</a:t>
            </a: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4343400" y="5029200"/>
            <a:ext cx="3810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E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</a:rPr>
              <a:t>Phần thân ch</a:t>
            </a:r>
            <a:r>
              <a:rPr lang="vi-VN" altLang="en-US" sz="2200" b="1">
                <a:solidFill>
                  <a:srgbClr val="0000FF"/>
                </a:solidFill>
                <a:latin typeface="Times New Roman" panose="02020603050405020304" pitchFamily="18" charset="0"/>
              </a:rPr>
              <a:t>ươ</a:t>
            </a: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</a:rPr>
              <a:t>ng trình:</a:t>
            </a:r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4557713" y="5410200"/>
            <a:ext cx="4343400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E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0033CC"/>
              </a:buClr>
              <a:buFont typeface=".VnAristote" pitchFamily="34" charset="0"/>
              <a:buNone/>
            </a:pPr>
            <a:r>
              <a:rPr lang="en-US" altLang="en-US" sz="2300">
                <a:latin typeface="Times New Roman" panose="02020603050405020304" pitchFamily="18" charset="0"/>
              </a:rPr>
              <a:t>Dãy câu lệnh trong phạm vi đ</a:t>
            </a:r>
            <a:r>
              <a:rPr lang="vi-VN" altLang="en-US" sz="2300">
                <a:latin typeface="Times New Roman" panose="02020603050405020304" pitchFamily="18" charset="0"/>
              </a:rPr>
              <a:t>ư</a:t>
            </a:r>
            <a:r>
              <a:rPr lang="en-US" altLang="en-US" sz="2300">
                <a:latin typeface="Times New Roman" panose="02020603050405020304" pitchFamily="18" charset="0"/>
              </a:rPr>
              <a:t>ợc xác định bởi cặp dấu hiệu </a:t>
            </a:r>
            <a:r>
              <a:rPr lang="en-US" altLang="en-US" sz="2300" b="1">
                <a:solidFill>
                  <a:srgbClr val="FF3300"/>
                </a:solidFill>
                <a:latin typeface="Times New Roman" panose="02020603050405020304" pitchFamily="18" charset="0"/>
              </a:rPr>
              <a:t>bắt đầu</a:t>
            </a:r>
            <a:r>
              <a:rPr lang="en-US" altLang="en-US" sz="2300">
                <a:latin typeface="Times New Roman" panose="02020603050405020304" pitchFamily="18" charset="0"/>
              </a:rPr>
              <a:t> và </a:t>
            </a:r>
            <a:r>
              <a:rPr lang="en-US" altLang="en-US" sz="2300" b="1">
                <a:solidFill>
                  <a:srgbClr val="FF3300"/>
                </a:solidFill>
                <a:latin typeface="Times New Roman" panose="02020603050405020304" pitchFamily="18" charset="0"/>
              </a:rPr>
              <a:t>kết thúc</a:t>
            </a:r>
            <a:r>
              <a:rPr lang="en-US" altLang="en-US" sz="230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457200" y="3824288"/>
            <a:ext cx="2971800" cy="3397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4000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USES    </a:t>
            </a: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</a:rPr>
              <a:t>Crt;</a:t>
            </a:r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457200" y="4308475"/>
            <a:ext cx="2971800" cy="6096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CONST   </a:t>
            </a: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</a:rPr>
              <a:t>Max = 100;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Pi = 3.14;</a:t>
            </a:r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1524000" y="5181600"/>
            <a:ext cx="2133600" cy="1323439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99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</a:rPr>
              <a:t>BEGIN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    </a:t>
            </a:r>
            <a:r>
              <a:rPr lang="en-US" altLang="en-US" sz="2000" b="1" spc="-150" smtClean="0">
                <a:solidFill>
                  <a:srgbClr val="0000FF"/>
                </a:solidFill>
                <a:latin typeface="Times New Roman" panose="02020603050405020304" pitchFamily="18" charset="0"/>
              </a:rPr>
              <a:t>[&lt; </a:t>
            </a:r>
            <a:r>
              <a:rPr lang="en-US" altLang="en-US" sz="2000" b="1" spc="-150">
                <a:solidFill>
                  <a:srgbClr val="0000FF"/>
                </a:solidFill>
                <a:latin typeface="Times New Roman" panose="02020603050405020304" pitchFamily="18" charset="0"/>
              </a:rPr>
              <a:t>Các câu lệnh &gt;]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</a:rPr>
              <a:t>END.</a:t>
            </a:r>
          </a:p>
        </p:txBody>
      </p:sp>
      <p:sp>
        <p:nvSpPr>
          <p:cNvPr id="27683" name="AutoShape 35"/>
          <p:cNvSpPr>
            <a:spLocks noChangeArrowheads="1"/>
          </p:cNvSpPr>
          <p:nvPr/>
        </p:nvSpPr>
        <p:spPr bwMode="auto">
          <a:xfrm>
            <a:off x="311944" y="5037642"/>
            <a:ext cx="685800" cy="381000"/>
          </a:xfrm>
          <a:prstGeom prst="wedgeRoundRectCallout">
            <a:avLst>
              <a:gd name="adj1" fmla="val 135312"/>
              <a:gd name="adj2" fmla="val 42046"/>
              <a:gd name="adj3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8FF7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27684" name="Text Box 36"/>
          <p:cNvSpPr txBox="1">
            <a:spLocks noChangeArrowheads="1"/>
          </p:cNvSpPr>
          <p:nvPr/>
        </p:nvSpPr>
        <p:spPr bwMode="auto">
          <a:xfrm>
            <a:off x="284016" y="5082166"/>
            <a:ext cx="8001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  <a:latin typeface="Times New Roman" panose="02020603050405020304" pitchFamily="18" charset="0"/>
              </a:rPr>
              <a:t>Bắt đầu</a:t>
            </a:r>
          </a:p>
        </p:txBody>
      </p:sp>
      <p:sp>
        <p:nvSpPr>
          <p:cNvPr id="27685" name="AutoShape 37"/>
          <p:cNvSpPr>
            <a:spLocks noChangeArrowheads="1"/>
          </p:cNvSpPr>
          <p:nvPr/>
        </p:nvSpPr>
        <p:spPr bwMode="auto">
          <a:xfrm>
            <a:off x="315408" y="6140161"/>
            <a:ext cx="685800" cy="381000"/>
          </a:xfrm>
          <a:prstGeom prst="wedgeRoundRectCallout">
            <a:avLst>
              <a:gd name="adj1" fmla="val 130303"/>
              <a:gd name="adj2" fmla="val -18902"/>
              <a:gd name="adj3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8FF7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27686" name="Text Box 38"/>
          <p:cNvSpPr txBox="1">
            <a:spLocks noChangeArrowheads="1"/>
          </p:cNvSpPr>
          <p:nvPr/>
        </p:nvSpPr>
        <p:spPr bwMode="auto">
          <a:xfrm>
            <a:off x="232354" y="6163689"/>
            <a:ext cx="8519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  <a:latin typeface="Times New Roman" panose="02020603050405020304" pitchFamily="18" charset="0"/>
              </a:rPr>
              <a:t>Kết thúc</a:t>
            </a:r>
          </a:p>
        </p:txBody>
      </p:sp>
      <p:sp>
        <p:nvSpPr>
          <p:cNvPr id="27688" name="WordArt 40"/>
          <p:cNvSpPr>
            <a:spLocks noChangeArrowheads="1" noChangeShapeType="1" noTextEdit="1"/>
          </p:cNvSpPr>
          <p:nvPr/>
        </p:nvSpPr>
        <p:spPr bwMode="auto">
          <a:xfrm>
            <a:off x="762000" y="2625725"/>
            <a:ext cx="2560320" cy="3657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 DỤ TRONG PASCAL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2" grpId="0" animBg="1"/>
      <p:bldP spid="27665" grpId="0"/>
      <p:bldP spid="27666" grpId="0"/>
      <p:bldP spid="27667" grpId="0"/>
      <p:bldP spid="27668" grpId="0"/>
      <p:bldP spid="27669" grpId="0"/>
      <p:bldP spid="27670" grpId="0"/>
      <p:bldP spid="27671" grpId="0"/>
      <p:bldP spid="27672" grpId="0"/>
      <p:bldP spid="27673" grpId="0"/>
      <p:bldP spid="27674" grpId="0" animBg="1"/>
      <p:bldP spid="27675" grpId="0" animBg="1"/>
      <p:bldP spid="27676" grpId="0" animBg="1"/>
      <p:bldP spid="27683" grpId="0" animBg="1"/>
      <p:bldP spid="27684" grpId="0"/>
      <p:bldP spid="27685" grpId="0" animBg="1"/>
      <p:bldP spid="276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tpag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tpage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5575"/>
            <a:ext cx="9144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179388" y="120650"/>
            <a:ext cx="34020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1. Cấu trúc chung</a:t>
            </a:r>
            <a:endParaRPr lang="vi-VN" altLang="en-US" sz="2800" b="1">
              <a:solidFill>
                <a:srgbClr val="FF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4357" name="Group 21"/>
          <p:cNvGrpSpPr>
            <a:grpSpLocks/>
          </p:cNvGrpSpPr>
          <p:nvPr/>
        </p:nvGrpSpPr>
        <p:grpSpPr bwMode="auto">
          <a:xfrm>
            <a:off x="2767012" y="825500"/>
            <a:ext cx="5614987" cy="1828800"/>
            <a:chOff x="144" y="720"/>
            <a:chExt cx="2400" cy="1152"/>
          </a:xfrm>
        </p:grpSpPr>
        <p:sp>
          <p:nvSpPr>
            <p:cNvPr id="3096" name="AutoShape 8"/>
            <p:cNvSpPr>
              <a:spLocks noChangeArrowheads="1"/>
            </p:cNvSpPr>
            <p:nvPr/>
          </p:nvSpPr>
          <p:spPr bwMode="auto">
            <a:xfrm>
              <a:off x="144" y="720"/>
              <a:ext cx="2400" cy="1152"/>
            </a:xfrm>
            <a:prstGeom prst="cloudCallout">
              <a:avLst>
                <a:gd name="adj1" fmla="val -61271"/>
                <a:gd name="adj2" fmla="val 98269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C9D5FB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3097" name="Text Box 9"/>
            <p:cNvSpPr txBox="1">
              <a:spLocks noChangeArrowheads="1"/>
            </p:cNvSpPr>
            <p:nvPr/>
          </p:nvSpPr>
          <p:spPr bwMode="auto">
            <a:xfrm>
              <a:off x="384" y="960"/>
              <a:ext cx="1996" cy="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</a:rPr>
                <a:t>Hãy quan sát một số cấu trúc th</a:t>
              </a:r>
              <a:r>
                <a:rPr lang="vi-VN" altLang="en-US" sz="2800" b="1">
                  <a:latin typeface="Times New Roman" panose="02020603050405020304" pitchFamily="18" charset="0"/>
                </a:rPr>
                <a:t>ư</a:t>
              </a:r>
              <a:r>
                <a:rPr lang="en-US" altLang="en-US" sz="2800" b="1">
                  <a:latin typeface="Times New Roman" panose="02020603050405020304" pitchFamily="18" charset="0"/>
                </a:rPr>
                <a:t>ờng gặp trong thực tế:</a:t>
              </a:r>
            </a:p>
          </p:txBody>
        </p:sp>
      </p:grp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609600" y="4270073"/>
            <a:ext cx="1754187" cy="156966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Mở bài</a:t>
            </a:r>
            <a:endParaRPr lang="vi-VN" altLang="en-US" sz="2400" b="1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Thân bài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43936" y="3628723"/>
            <a:ext cx="27746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Cấu trúc bài văn</a:t>
            </a:r>
            <a:endParaRPr lang="vi-VN" altLang="en-US" sz="28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49" name="Picture 13" descr="NAC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14" y="4161165"/>
            <a:ext cx="1957387" cy="178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6151417" y="3637945"/>
            <a:ext cx="28401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Cấu trúc </a:t>
            </a:r>
            <a:r>
              <a:rPr lang="vi-VN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phân tử</a:t>
            </a:r>
          </a:p>
        </p:txBody>
      </p:sp>
      <p:pic>
        <p:nvPicPr>
          <p:cNvPr id="14360" name="Picture 2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585" y="4161165"/>
            <a:ext cx="3306830" cy="178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3100229" y="3637945"/>
            <a:ext cx="30511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Cấu trúc máy tính</a:t>
            </a:r>
            <a:endParaRPr lang="vi-VN" altLang="en-US" sz="2800" b="1">
              <a:solidFill>
                <a:srgbClr val="FF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661" y="6263951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346" grpId="0" animBg="1"/>
      <p:bldP spid="14346" grpId="1" animBg="1"/>
      <p:bldP spid="14347" grpId="0"/>
      <p:bldP spid="14347" grpId="1"/>
      <p:bldP spid="14350" grpId="0"/>
      <p:bldP spid="14350" grpId="1"/>
      <p:bldP spid="14361" grpId="0"/>
      <p:bldP spid="1436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tpag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tpag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5575"/>
            <a:ext cx="9144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179388" y="120650"/>
            <a:ext cx="34020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1. Cấu trúc chung</a:t>
            </a:r>
            <a:endParaRPr lang="vi-VN" altLang="en-US" sz="2800" b="1">
              <a:solidFill>
                <a:srgbClr val="FF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609600" y="1781175"/>
            <a:ext cx="3962400" cy="1277273"/>
          </a:xfrm>
          <a:prstGeom prst="rect">
            <a:avLst/>
          </a:prstGeom>
          <a:gradFill rotWithShape="1">
            <a:gsLst>
              <a:gs pos="0">
                <a:srgbClr val="93FFFF"/>
              </a:gs>
              <a:gs pos="50000">
                <a:schemeClr val="bg1"/>
              </a:gs>
              <a:gs pos="100000">
                <a:srgbClr val="93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75000"/>
              </a:spcBef>
              <a:defRPr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[&lt;Phần khai báo&gt;]</a:t>
            </a:r>
          </a:p>
          <a:p>
            <a:pPr algn="ctr" eaLnBrk="1" hangingPunct="1">
              <a:spcBef>
                <a:spcPct val="75000"/>
              </a:spcBef>
              <a:defRPr/>
            </a:pPr>
            <a:r>
              <a:rPr lang="en-US" altLang="en-US" sz="2800" b="1" spc="-100">
                <a:solidFill>
                  <a:srgbClr val="FF0000"/>
                </a:solidFill>
                <a:latin typeface="Times New Roman" panose="02020603050405020304" pitchFamily="18" charset="0"/>
              </a:rPr>
              <a:t>&lt;Phần thân ch</a:t>
            </a:r>
            <a:r>
              <a:rPr lang="vi-VN" altLang="en-US" sz="2800" b="1" spc="-100">
                <a:solidFill>
                  <a:srgbClr val="FF0000"/>
                </a:solidFill>
                <a:latin typeface="Times New Roman" panose="02020603050405020304" pitchFamily="18" charset="0"/>
              </a:rPr>
              <a:t>ươ</a:t>
            </a:r>
            <a:r>
              <a:rPr lang="en-US" altLang="en-US" sz="2800" b="1" spc="-100">
                <a:solidFill>
                  <a:srgbClr val="FF0000"/>
                </a:solidFill>
                <a:latin typeface="Times New Roman" panose="02020603050405020304" pitchFamily="18" charset="0"/>
              </a:rPr>
              <a:t>ng trình&gt;</a:t>
            </a: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444068" y="4271635"/>
            <a:ext cx="670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Symbol" panose="05050102010706020507" pitchFamily="18" charset="2"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- 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Phần khai báo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có thể có </a:t>
            </a:r>
            <a:r>
              <a:rPr lang="en-US" altLang="en-US" sz="2800" b="1">
                <a:latin typeface="Times New Roman" panose="02020603050405020304" pitchFamily="18" charset="0"/>
              </a:rPr>
              <a:t>hoặc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b="1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444068" y="3327400"/>
            <a:ext cx="175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Trong đó: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444068" y="5257800"/>
            <a:ext cx="67949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-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Phần thân ch</a:t>
            </a: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ươ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ng trình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bắt buộc phải có</a:t>
            </a:r>
            <a:r>
              <a:rPr lang="en-US" altLang="en-US" sz="2800" b="1"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14367" name="Group 31"/>
          <p:cNvGrpSpPr>
            <a:grpSpLocks/>
          </p:cNvGrpSpPr>
          <p:nvPr/>
        </p:nvGrpSpPr>
        <p:grpSpPr bwMode="auto">
          <a:xfrm>
            <a:off x="4641276" y="762000"/>
            <a:ext cx="4419600" cy="5743575"/>
            <a:chOff x="2880" y="240"/>
            <a:chExt cx="2880" cy="3216"/>
          </a:xfrm>
        </p:grpSpPr>
        <p:sp>
          <p:nvSpPr>
            <p:cNvPr id="3090" name="AutoShape 15"/>
            <p:cNvSpPr>
              <a:spLocks noChangeArrowheads="1"/>
            </p:cNvSpPr>
            <p:nvPr/>
          </p:nvSpPr>
          <p:spPr bwMode="auto">
            <a:xfrm>
              <a:off x="2880" y="240"/>
              <a:ext cx="2544" cy="1586"/>
            </a:xfrm>
            <a:prstGeom prst="cloudCallout">
              <a:avLst>
                <a:gd name="adj1" fmla="val 33952"/>
                <a:gd name="adj2" fmla="val 90113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A9D4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3091" name="Text Box 16"/>
            <p:cNvSpPr txBox="1">
              <a:spLocks noChangeArrowheads="1"/>
            </p:cNvSpPr>
            <p:nvPr/>
          </p:nvSpPr>
          <p:spPr bwMode="auto">
            <a:xfrm>
              <a:off x="3140" y="517"/>
              <a:ext cx="2185" cy="8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</a:rPr>
                <a:t>Một ch</a:t>
              </a:r>
              <a:r>
                <a:rPr lang="vi-VN" altLang="en-US" sz="2400" b="1">
                  <a:latin typeface="Times New Roman" panose="02020603050405020304" pitchFamily="18" charset="0"/>
                </a:rPr>
                <a:t>ươ</a:t>
              </a:r>
              <a:r>
                <a:rPr lang="en-US" altLang="en-US" sz="2400" b="1">
                  <a:latin typeface="Times New Roman" panose="02020603050405020304" pitchFamily="18" charset="0"/>
                </a:rPr>
                <a:t>ng trình viết bằng ngôn ngữ lập trình bậc cao có cấu trúc nh</a:t>
              </a:r>
              <a:r>
                <a:rPr lang="vi-VN" altLang="en-US" sz="2400" b="1">
                  <a:latin typeface="Times New Roman" panose="02020603050405020304" pitchFamily="18" charset="0"/>
                </a:rPr>
                <a:t>ư</a:t>
              </a:r>
              <a:r>
                <a:rPr lang="en-US" altLang="en-US" sz="2400" b="1">
                  <a:latin typeface="Times New Roman" panose="02020603050405020304" pitchFamily="18" charset="0"/>
                </a:rPr>
                <a:t> thế nào nhỉ? </a:t>
              </a:r>
            </a:p>
          </p:txBody>
        </p:sp>
        <p:pic>
          <p:nvPicPr>
            <p:cNvPr id="3092" name="Picture 17" descr="4961689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48" y="2544"/>
              <a:ext cx="912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3" name="Text Box 18"/>
            <p:cNvSpPr txBox="1">
              <a:spLocks noChangeArrowheads="1"/>
            </p:cNvSpPr>
            <p:nvPr/>
          </p:nvSpPr>
          <p:spPr bwMode="auto">
            <a:xfrm>
              <a:off x="4609" y="1836"/>
              <a:ext cx="336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3094" name="Text Box 19"/>
            <p:cNvSpPr txBox="1">
              <a:spLocks noChangeArrowheads="1"/>
            </p:cNvSpPr>
            <p:nvPr/>
          </p:nvSpPr>
          <p:spPr bwMode="auto">
            <a:xfrm>
              <a:off x="4797" y="2139"/>
              <a:ext cx="328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3095" name="Text Box 20"/>
            <p:cNvSpPr txBox="1">
              <a:spLocks noChangeArrowheads="1"/>
            </p:cNvSpPr>
            <p:nvPr/>
          </p:nvSpPr>
          <p:spPr bwMode="auto">
            <a:xfrm>
              <a:off x="4934" y="2396"/>
              <a:ext cx="174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0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455613" y="777220"/>
            <a:ext cx="3276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Gồm hai phần:</a:t>
            </a:r>
          </a:p>
        </p:txBody>
      </p:sp>
    </p:spTree>
    <p:extLst>
      <p:ext uri="{BB962C8B-B14F-4D97-AF65-F5344CB8AC3E}">
        <p14:creationId xmlns:p14="http://schemas.microsoft.com/office/powerpoint/2010/main" val="49795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3" grpId="0" animBg="1"/>
      <p:bldP spid="14364" grpId="0"/>
      <p:bldP spid="14365" grpId="0"/>
      <p:bldP spid="14366" grpId="0"/>
      <p:bldP spid="143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pag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4000" y="797273"/>
            <a:ext cx="3124200" cy="53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 smtClean="0">
                <a:solidFill>
                  <a:srgbClr val="FF3300"/>
                </a:solidFill>
                <a:latin typeface="Times New Roman" panose="02020603050405020304" pitchFamily="18" charset="0"/>
              </a:rPr>
              <a:t>a. Ph</a:t>
            </a:r>
            <a:r>
              <a:rPr lang="vi-VN" altLang="en-US" sz="2800" b="1" smtClean="0">
                <a:solidFill>
                  <a:srgbClr val="FF3300"/>
                </a:solidFill>
                <a:latin typeface="Times New Roman" panose="02020603050405020304" pitchFamily="18" charset="0"/>
              </a:rPr>
              <a:t>ần khai báo</a:t>
            </a:r>
            <a:endParaRPr lang="en-US" altLang="en-US" sz="2800" b="1" smtClean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i="1" smtClean="0">
                <a:latin typeface="Times New Roman" panose="02020603050405020304" pitchFamily="18" charset="0"/>
              </a:rPr>
              <a:t>  </a:t>
            </a:r>
            <a:endParaRPr lang="vi-VN" altLang="en-US" sz="2800" b="1" smtClean="0">
              <a:latin typeface="Times New Roman" panose="02020603050405020304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52400" y="110246"/>
            <a:ext cx="6172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2. Các thành </a:t>
            </a:r>
            <a:r>
              <a:rPr lang="vi-VN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phần 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của</a:t>
            </a:r>
            <a:r>
              <a:rPr lang="vi-VN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 chương tr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ì</a:t>
            </a:r>
            <a:r>
              <a:rPr lang="vi-VN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nh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800100" y="2805041"/>
            <a:ext cx="6172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Với Pascal, phần khai báo này có dạng: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38018" y="5193345"/>
            <a:ext cx="175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Ví dụ 1:</a:t>
            </a:r>
            <a:endParaRPr lang="vi-VN" alt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03" name="Picture 8" descr="tpag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533400" y="1314430"/>
            <a:ext cx="434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0000FF"/>
              </a:buClr>
              <a:buFont typeface="Symbol" panose="05050102010706020507" pitchFamily="18" charset="2"/>
              <a:buChar char="·"/>
            </a:pPr>
            <a:r>
              <a:rPr lang="en-US" altLang="en-US" sz="2800"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Khai báo tên ch</a:t>
            </a:r>
            <a:r>
              <a:rPr lang="vi-VN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ươ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ng trình: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2438400" y="3371331"/>
            <a:ext cx="5715000" cy="5847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3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30000"/>
              </a:spcAft>
              <a:buFontTx/>
              <a:buNone/>
            </a:pPr>
            <a:r>
              <a:rPr lang="en-US" altLang="en-US" b="1" spc="300" smtClean="0">
                <a:latin typeface="Times New Roman" panose="02020603050405020304" pitchFamily="18" charset="0"/>
              </a:rPr>
              <a:t>program</a:t>
            </a:r>
            <a:r>
              <a:rPr lang="en-US" altLang="en-US" b="1" smtClean="0">
                <a:latin typeface="Times New Roman" panose="02020603050405020304" pitchFamily="18" charset="0"/>
              </a:rPr>
              <a:t>  </a:t>
            </a:r>
            <a:r>
              <a:rPr lang="en-US" altLang="en-US" b="1" smtClean="0">
                <a:solidFill>
                  <a:srgbClr val="FF3300"/>
                </a:solidFill>
                <a:latin typeface="Times New Roman" panose="02020603050405020304" pitchFamily="18" charset="0"/>
              </a:rPr>
              <a:t>&lt;</a:t>
            </a: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tên ch</a:t>
            </a:r>
            <a:r>
              <a:rPr lang="vi-VN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ươ</a:t>
            </a: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ng trình&gt;</a:t>
            </a:r>
            <a:r>
              <a:rPr lang="en-US" altLang="en-US" b="1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779318" y="4158275"/>
            <a:ext cx="81741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latin typeface="Times New Roman" panose="02020603050405020304" pitchFamily="18" charset="0"/>
              </a:rPr>
              <a:t>Trong đó:</a:t>
            </a:r>
            <a:r>
              <a:rPr lang="en-US" altLang="en-US" sz="2800">
                <a:latin typeface="Times New Roman" panose="02020603050405020304" pitchFamily="18" charset="0"/>
              </a:rPr>
              <a:t>  </a:t>
            </a:r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tên ch</a:t>
            </a:r>
            <a:r>
              <a:rPr lang="vi-VN" alt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ươ</a:t>
            </a:r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ng trình  </a:t>
            </a:r>
            <a:r>
              <a:rPr lang="en-US" altLang="en-US" sz="2800">
                <a:latin typeface="Times New Roman" panose="02020603050405020304" pitchFamily="18" charset="0"/>
              </a:rPr>
              <a:t>là tên do ng</a:t>
            </a:r>
            <a:r>
              <a:rPr lang="vi-VN" altLang="en-US" sz="2800">
                <a:latin typeface="Times New Roman" panose="02020603050405020304" pitchFamily="18" charset="0"/>
              </a:rPr>
              <a:t>ư</a:t>
            </a:r>
            <a:r>
              <a:rPr lang="en-US" altLang="en-US" sz="2800">
                <a:latin typeface="Times New Roman" panose="02020603050405020304" pitchFamily="18" charset="0"/>
              </a:rPr>
              <a:t>ời lập trình đặt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theo đúng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quy định về tên</a:t>
            </a:r>
            <a:r>
              <a:rPr lang="en-US" altLang="en-US" sz="280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533400" y="5807436"/>
            <a:ext cx="167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Ví dụ 2:</a:t>
            </a:r>
            <a:endParaRPr lang="vi-VN" alt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800100" y="1831618"/>
            <a:ext cx="8153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0000FF"/>
              </a:buClr>
              <a:buFont typeface="Symbol" panose="05050102010706020507" pitchFamily="18" charset="2"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Có ý nghĩa để ghi nhớ tên bài toán cần giải,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phần này có thể có hoặc không</a:t>
            </a:r>
            <a:r>
              <a:rPr lang="en-US" altLang="en-US" sz="2800" b="1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2138218" y="5155245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spc="300" smtClean="0">
                <a:latin typeface="Times New Roman" panose="02020603050405020304" pitchFamily="18" charset="0"/>
              </a:rPr>
              <a:t>program</a:t>
            </a:r>
            <a:r>
              <a:rPr lang="en-US" altLang="en-US" sz="2800" b="1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FF3300"/>
                </a:solidFill>
                <a:latin typeface="Times New Roman" panose="02020603050405020304" pitchFamily="18" charset="0"/>
              </a:rPr>
              <a:t>Giai_PTB2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;</a:t>
            </a:r>
            <a:endParaRPr lang="vi-VN" altLang="en-US" sz="28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2133600" y="5764573"/>
            <a:ext cx="3352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spc="300" smtClean="0">
                <a:latin typeface="Times New Roman" panose="02020603050405020304" pitchFamily="18" charset="0"/>
              </a:rPr>
              <a:t>program</a:t>
            </a:r>
            <a:r>
              <a:rPr lang="en-US" altLang="en-US" sz="2800" b="1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FF3300"/>
                </a:solidFill>
                <a:latin typeface="Times New Roman" panose="02020603050405020304" pitchFamily="18" charset="0"/>
              </a:rPr>
              <a:t>Baitoan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;</a:t>
            </a:r>
            <a:endParaRPr lang="vi-VN" altLang="en-US" sz="28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2" grpId="0"/>
      <p:bldP spid="4110" grpId="0"/>
      <p:bldP spid="4111" grpId="0" animBg="1"/>
      <p:bldP spid="4112" grpId="0"/>
      <p:bldP spid="4113" grpId="0"/>
      <p:bldP spid="4114" grpId="0"/>
      <p:bldP spid="4115" grpId="0"/>
      <p:bldP spid="41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tdi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0200"/>
            <a:ext cx="4727222" cy="425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3" name="Picture 5" descr="tpag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tpag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228600" y="91470"/>
            <a:ext cx="434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0000FF"/>
              </a:buClr>
              <a:buFont typeface="Symbol" panose="05050102010706020507" pitchFamily="18" charset="2"/>
              <a:buChar char="·"/>
            </a:pP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Khai báo th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viện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grpSp>
        <p:nvGrpSpPr>
          <p:cNvPr id="15378" name="Group 18"/>
          <p:cNvGrpSpPr>
            <a:grpSpLocks/>
          </p:cNvGrpSpPr>
          <p:nvPr/>
        </p:nvGrpSpPr>
        <p:grpSpPr bwMode="auto">
          <a:xfrm>
            <a:off x="95250" y="1524000"/>
            <a:ext cx="4095750" cy="4330700"/>
            <a:chOff x="60" y="960"/>
            <a:chExt cx="2292" cy="2728"/>
          </a:xfrm>
        </p:grpSpPr>
        <p:pic>
          <p:nvPicPr>
            <p:cNvPr id="5147" name="Picture 12" descr="felix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" y="3072"/>
              <a:ext cx="138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8" name="Picture 13" descr="lollipop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" y="3560"/>
              <a:ext cx="131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9" name="AutoShape 15"/>
            <p:cNvSpPr>
              <a:spLocks noChangeArrowheads="1"/>
            </p:cNvSpPr>
            <p:nvPr/>
          </p:nvSpPr>
          <p:spPr bwMode="auto">
            <a:xfrm>
              <a:off x="476" y="960"/>
              <a:ext cx="1876" cy="1296"/>
            </a:xfrm>
            <a:prstGeom prst="cloudCallout">
              <a:avLst>
                <a:gd name="adj1" fmla="val -50332"/>
                <a:gd name="adj2" fmla="val 10794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A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99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50" name="Text Box 16"/>
            <p:cNvSpPr txBox="1">
              <a:spLocks noChangeArrowheads="1"/>
            </p:cNvSpPr>
            <p:nvPr/>
          </p:nvSpPr>
          <p:spPr bwMode="auto">
            <a:xfrm>
              <a:off x="707" y="1103"/>
              <a:ext cx="1387" cy="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990000"/>
                  </a:solidFill>
                  <a:latin typeface="Times New Roman" panose="02020603050405020304" pitchFamily="18" charset="0"/>
                </a:rPr>
                <a:t>Th</a:t>
              </a:r>
              <a:r>
                <a:rPr lang="vi-VN" altLang="en-US" sz="2800" b="1">
                  <a:solidFill>
                    <a:srgbClr val="990000"/>
                  </a:solidFill>
                  <a:latin typeface="Times New Roman" panose="02020603050405020304" pitchFamily="18" charset="0"/>
                </a:rPr>
                <a:t>ư</a:t>
              </a:r>
              <a:r>
                <a:rPr lang="en-US" altLang="en-US" sz="2800" b="1">
                  <a:solidFill>
                    <a:srgbClr val="990000"/>
                  </a:solidFill>
                  <a:latin typeface="Times New Roman" panose="02020603050405020304" pitchFamily="18" charset="0"/>
                </a:rPr>
                <a:t> viện trong ngôn ngữ lập trình là gì nhỉ?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5" descr="tpag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tpag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223982" y="93779"/>
            <a:ext cx="434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0000FF"/>
              </a:buClr>
              <a:buFont typeface="Symbol" panose="05050102010706020507" pitchFamily="18" charset="2"/>
              <a:buChar char="·"/>
            </a:pP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Khai báo th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viện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424873" y="831663"/>
            <a:ext cx="8077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0513" indent="-2905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800" b="1">
                <a:latin typeface="Times New Roman" panose="02020603050405020304" pitchFamily="18" charset="0"/>
              </a:rPr>
              <a:t>Các th</a:t>
            </a:r>
            <a:r>
              <a:rPr lang="vi-VN" altLang="en-US" sz="2800" b="1">
                <a:latin typeface="Times New Roman" panose="02020603050405020304" pitchFamily="18" charset="0"/>
              </a:rPr>
              <a:t>ư</a:t>
            </a:r>
            <a:r>
              <a:rPr lang="en-US" altLang="en-US" sz="2800" b="1">
                <a:latin typeface="Times New Roman" panose="02020603050405020304" pitchFamily="18" charset="0"/>
              </a:rPr>
              <a:t> viện ch</a:t>
            </a:r>
            <a:r>
              <a:rPr lang="vi-VN" altLang="en-US" sz="2800" b="1">
                <a:latin typeface="Times New Roman" panose="02020603050405020304" pitchFamily="18" charset="0"/>
              </a:rPr>
              <a:t>ươ</a:t>
            </a:r>
            <a:r>
              <a:rPr lang="en-US" altLang="en-US" sz="2800" b="1">
                <a:latin typeface="Times New Roman" panose="02020603050405020304" pitchFamily="18" charset="0"/>
              </a:rPr>
              <a:t>ng trình trong ngôn ngữ lập trình cung cấp một số ch</a:t>
            </a:r>
            <a:r>
              <a:rPr lang="vi-VN" altLang="en-US" sz="2800" b="1">
                <a:latin typeface="Times New Roman" panose="02020603050405020304" pitchFamily="18" charset="0"/>
              </a:rPr>
              <a:t>ươ</a:t>
            </a:r>
            <a:r>
              <a:rPr lang="en-US" altLang="en-US" sz="2800" b="1">
                <a:latin typeface="Times New Roman" panose="02020603050405020304" pitchFamily="18" charset="0"/>
              </a:rPr>
              <a:t>ng trình thông dụng đã đ</a:t>
            </a:r>
            <a:r>
              <a:rPr lang="vi-VN" altLang="en-US" sz="2800" b="1">
                <a:latin typeface="Times New Roman" panose="02020603050405020304" pitchFamily="18" charset="0"/>
              </a:rPr>
              <a:t>ư</a:t>
            </a:r>
            <a:r>
              <a:rPr lang="en-US" altLang="en-US" sz="2800" b="1">
                <a:latin typeface="Times New Roman" panose="02020603050405020304" pitchFamily="18" charset="0"/>
              </a:rPr>
              <a:t>ợc lập sẵn.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424873" y="2270116"/>
            <a:ext cx="8382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0513" indent="-2905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800" b="1">
                <a:latin typeface="Times New Roman" panose="02020603050405020304" pitchFamily="18" charset="0"/>
              </a:rPr>
              <a:t>Muốn sử dụng các ch</a:t>
            </a:r>
            <a:r>
              <a:rPr lang="vi-VN" altLang="en-US" sz="2800" b="1">
                <a:latin typeface="Times New Roman" panose="02020603050405020304" pitchFamily="18" charset="0"/>
              </a:rPr>
              <a:t>ươ</a:t>
            </a:r>
            <a:r>
              <a:rPr lang="en-US" altLang="en-US" sz="2800" b="1">
                <a:latin typeface="Times New Roman" panose="02020603050405020304" pitchFamily="18" charset="0"/>
              </a:rPr>
              <a:t>ng trình này cần khai báo th</a:t>
            </a:r>
            <a:r>
              <a:rPr lang="vi-VN" altLang="en-US" sz="2800" b="1">
                <a:latin typeface="Times New Roman" panose="02020603050405020304" pitchFamily="18" charset="0"/>
              </a:rPr>
              <a:t>ư</a:t>
            </a:r>
            <a:r>
              <a:rPr lang="en-US" altLang="en-US" sz="2800" b="1">
                <a:latin typeface="Times New Roman" panose="02020603050405020304" pitchFamily="18" charset="0"/>
              </a:rPr>
              <a:t> viện chứa nó.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411018" y="3346556"/>
            <a:ext cx="43895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Ví dụ</a:t>
            </a:r>
            <a:r>
              <a:rPr lang="en-US" altLang="en-US" sz="28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: trong Turbo Pascal</a:t>
            </a:r>
            <a:endParaRPr lang="en-US" altLang="en-US" sz="2800" b="1" i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5442" name="Group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489500"/>
              </p:ext>
            </p:extLst>
          </p:nvPr>
        </p:nvGraphicFramePr>
        <p:xfrm>
          <a:off x="501073" y="4173164"/>
          <a:ext cx="8305800" cy="1666097"/>
        </p:xfrm>
        <a:graphic>
          <a:graphicData uri="http://schemas.openxmlformats.org/drawingml/2006/table">
            <a:tbl>
              <a:tblPr/>
              <a:tblGrid>
                <a:gridCol w="1677133">
                  <a:extLst>
                    <a:ext uri="{9D8B030D-6E8A-4147-A177-3AD203B41FA5}">
                      <a16:colId xmlns:a16="http://schemas.microsoft.com/office/drawing/2014/main" val="429141872"/>
                    </a:ext>
                  </a:extLst>
                </a:gridCol>
                <a:gridCol w="6628667">
                  <a:extLst>
                    <a:ext uri="{9D8B030D-6E8A-4147-A177-3AD203B41FA5}">
                      <a16:colId xmlns:a16="http://schemas.microsoft.com/office/drawing/2014/main" val="3027489888"/>
                    </a:ext>
                  </a:extLst>
                </a:gridCol>
              </a:tblGrid>
              <a:tr h="589348">
                <a:tc>
                  <a:txBody>
                    <a:bodyPr/>
                    <a:lstStyle>
                      <a:lvl1pPr marL="171450" indent="-1714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71450" marR="0" lvl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.VnBook-Antiqua" pitchFamily="34" charset="0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 báo</a:t>
                      </a:r>
                    </a:p>
                  </a:txBody>
                  <a:tcPr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1450" indent="-1714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.VnBook-Antiqua" pitchFamily="34" charset="0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USES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spc="30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CRT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7401463"/>
                  </a:ext>
                </a:extLst>
              </a:tr>
              <a:tr h="1076749">
                <a:tc>
                  <a:txBody>
                    <a:bodyPr/>
                    <a:lstStyle>
                      <a:lvl1pPr marL="171450" indent="-1714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71450" marR="0" lvl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.VnBook-Antiqua" pitchFamily="34" charset="0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nghĩa</a:t>
                      </a:r>
                    </a:p>
                  </a:txBody>
                  <a:tcPr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.VnBook-Antiqua" pitchFamily="34" charset="0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Cung cấp các ch</a:t>
                      </a:r>
                      <a:r>
                        <a:rPr kumimoji="0" lang="vi-V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ương trình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có sẵn để thao tác với màn hình văn bản và bàn phím.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4257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05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00"/>
    </mc:Choice>
    <mc:Fallback xmlns="">
      <p:transition spd="slow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9" grpId="0" autoUpdateAnimBg="0"/>
      <p:bldP spid="15380" grpId="0" autoUpdateAnimBg="0"/>
      <p:bldP spid="1538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1" descr="tpag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2" descr="tpag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4"/>
          <p:cNvSpPr txBox="1">
            <a:spLocks noChangeArrowheads="1"/>
          </p:cNvSpPr>
          <p:nvPr/>
        </p:nvSpPr>
        <p:spPr bwMode="auto">
          <a:xfrm>
            <a:off x="228600" y="35731"/>
            <a:ext cx="289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0000FF"/>
              </a:buClr>
              <a:buFont typeface="Symbol" panose="05050102010706020507" pitchFamily="18" charset="2"/>
              <a:buChar char="·"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 báo hằng: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65" name="Text Box 45"/>
          <p:cNvSpPr txBox="1">
            <a:spLocks noChangeArrowheads="1"/>
          </p:cNvSpPr>
          <p:nvPr/>
        </p:nvSpPr>
        <p:spPr bwMode="auto">
          <a:xfrm>
            <a:off x="775855" y="832296"/>
            <a:ext cx="7225145" cy="130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buClr>
                <a:srgbClr val="0000FF"/>
              </a:buClr>
              <a:buFont typeface="Symbol" panose="05050102010706020507" pitchFamily="18" charset="2"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ờng sử dụng cho những giá trị xuất hiện nhiều lần trong ch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ng trình.</a:t>
            </a:r>
          </a:p>
        </p:txBody>
      </p:sp>
      <p:sp>
        <p:nvSpPr>
          <p:cNvPr id="5166" name="Text Box 46"/>
          <p:cNvSpPr txBox="1">
            <a:spLocks noChangeArrowheads="1"/>
          </p:cNvSpPr>
          <p:nvPr/>
        </p:nvSpPr>
        <p:spPr bwMode="auto">
          <a:xfrm>
            <a:off x="750455" y="2459598"/>
            <a:ext cx="175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</p:txBody>
      </p:sp>
      <p:graphicFrame>
        <p:nvGraphicFramePr>
          <p:cNvPr id="5243" name="Group 12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471213080"/>
              </p:ext>
            </p:extLst>
          </p:nvPr>
        </p:nvGraphicFramePr>
        <p:xfrm>
          <a:off x="2819400" y="2985127"/>
          <a:ext cx="4114800" cy="2820987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1485322686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 Turbo 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Pascal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87241113"/>
                  </a:ext>
                </a:extLst>
              </a:tr>
              <a:tr h="2287587">
                <a:tc>
                  <a:txBody>
                    <a:bodyPr/>
                    <a:lstStyle>
                      <a:lvl1pPr marL="171450" indent="-1714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.VnBook-Antiqua" pitchFamily="34" charset="0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Max=100;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.VnBook-Antiqua" pitchFamily="34" charset="0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Pi=3.1416;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.VnBook-Antiqua" pitchFamily="34" charset="0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Lop=’A’;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.VnBook-Antiqua" pitchFamily="34" charset="0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Dieukien=True;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1687501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5" grpId="0" autoUpdateAnimBg="0"/>
      <p:bldP spid="516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3" descr="tpag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21"/>
          <p:cNvSpPr txBox="1">
            <a:spLocks noChangeArrowheads="1"/>
          </p:cNvSpPr>
          <p:nvPr/>
        </p:nvSpPr>
        <p:spPr bwMode="auto">
          <a:xfrm>
            <a:off x="266700" y="43190"/>
            <a:ext cx="2971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0000FF"/>
              </a:buClr>
              <a:buFont typeface="Symbol" panose="05050102010706020507" pitchFamily="18" charset="2"/>
              <a:buChar char="·"/>
            </a:pP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Khai báo biến: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486568" y="622003"/>
            <a:ext cx="8200231" cy="151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50000"/>
              </a:spcBef>
              <a:buClr>
                <a:srgbClr val="0000FF"/>
              </a:buClr>
              <a:buFont typeface="Symbol" panose="05050102010706020507" pitchFamily="18" charset="2"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- Mọi biến dùng trong ch</a:t>
            </a:r>
            <a:r>
              <a:rPr lang="vi-VN" altLang="en-US" sz="2800" b="1">
                <a:latin typeface="Times New Roman" panose="02020603050405020304" pitchFamily="18" charset="0"/>
              </a:rPr>
              <a:t>ươ</a:t>
            </a:r>
            <a:r>
              <a:rPr lang="en-US" altLang="en-US" sz="2800" b="1">
                <a:latin typeface="Times New Roman" panose="02020603050405020304" pitchFamily="18" charset="0"/>
              </a:rPr>
              <a:t>ng trình đều phải đặt tên và khai báo cho ch</a:t>
            </a:r>
            <a:r>
              <a:rPr lang="vi-VN" altLang="en-US" sz="2800" b="1">
                <a:latin typeface="Times New Roman" panose="02020603050405020304" pitchFamily="18" charset="0"/>
              </a:rPr>
              <a:t>ươ</a:t>
            </a:r>
            <a:r>
              <a:rPr lang="en-US" altLang="en-US" sz="2800" b="1">
                <a:latin typeface="Times New Roman" panose="02020603050405020304" pitchFamily="18" charset="0"/>
              </a:rPr>
              <a:t>ng trình dịch biết để l</a:t>
            </a:r>
            <a:r>
              <a:rPr lang="vi-VN" altLang="en-US" sz="2800" b="1">
                <a:latin typeface="Times New Roman" panose="02020603050405020304" pitchFamily="18" charset="0"/>
              </a:rPr>
              <a:t>ư</a:t>
            </a:r>
            <a:r>
              <a:rPr lang="en-US" altLang="en-US" sz="2800" b="1">
                <a:latin typeface="Times New Roman" panose="02020603050405020304" pitchFamily="18" charset="0"/>
              </a:rPr>
              <a:t>u trữ và xử lí.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471884" y="2005061"/>
            <a:ext cx="8200231" cy="121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50000"/>
              </a:spcBef>
              <a:buClr>
                <a:srgbClr val="0000FF"/>
              </a:buClr>
              <a:buFont typeface="Symbol" panose="05050102010706020507" pitchFamily="18" charset="2"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- Biến chỉ nhận một giá trị tại mỗi thời điểm đ</a:t>
            </a:r>
            <a:r>
              <a:rPr lang="vi-VN" altLang="en-US" sz="2800" b="1">
                <a:latin typeface="Times New Roman" panose="02020603050405020304" pitchFamily="18" charset="0"/>
              </a:rPr>
              <a:t>ư</a:t>
            </a:r>
            <a:r>
              <a:rPr lang="en-US" altLang="en-US" sz="2800" b="1">
                <a:latin typeface="Times New Roman" panose="02020603050405020304" pitchFamily="18" charset="0"/>
              </a:rPr>
              <a:t>ợc gọi là </a:t>
            </a: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biến đ</a:t>
            </a:r>
            <a:r>
              <a:rPr lang="vi-VN" altLang="en-US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sz="2800" b="1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718589" y="3237981"/>
            <a:ext cx="121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latin typeface="Times New Roman" panose="02020603050405020304" pitchFamily="18" charset="0"/>
              </a:rPr>
              <a:t>Ví dụ: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2057399" y="3342700"/>
            <a:ext cx="6629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Giải ph</a:t>
            </a:r>
            <a:r>
              <a:rPr lang="vi-VN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ươ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ng trình bậc hai ax</a:t>
            </a:r>
            <a:r>
              <a:rPr lang="en-US" altLang="en-US" sz="2800" b="1" baseline="30000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 + bx + c = 0 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               </a:t>
            </a:r>
            <a:r>
              <a:rPr lang="en-US" altLang="en-US" sz="2800" b="1" smtClean="0">
                <a:solidFill>
                  <a:srgbClr val="FF3300"/>
                </a:solidFill>
                <a:latin typeface="Times New Roman" panose="02020603050405020304" pitchFamily="18" charset="0"/>
              </a:rPr>
              <a:t>    với 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các hệ số a, b, c bất kì.</a:t>
            </a:r>
            <a:endParaRPr lang="vi-VN" altLang="en-US" sz="28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175" name="Group 31"/>
          <p:cNvGrpSpPr>
            <a:grpSpLocks/>
          </p:cNvGrpSpPr>
          <p:nvPr/>
        </p:nvGrpSpPr>
        <p:grpSpPr bwMode="auto">
          <a:xfrm>
            <a:off x="0" y="3886200"/>
            <a:ext cx="3581400" cy="2971800"/>
            <a:chOff x="0" y="2352"/>
            <a:chExt cx="1920" cy="2016"/>
          </a:xfrm>
        </p:grpSpPr>
        <p:sp>
          <p:nvSpPr>
            <p:cNvPr id="7178" name="AutoShape 26"/>
            <p:cNvSpPr>
              <a:spLocks noChangeArrowheads="1"/>
            </p:cNvSpPr>
            <p:nvPr/>
          </p:nvSpPr>
          <p:spPr bwMode="auto">
            <a:xfrm>
              <a:off x="384" y="2352"/>
              <a:ext cx="1536" cy="1056"/>
            </a:xfrm>
            <a:prstGeom prst="cloudCallout">
              <a:avLst>
                <a:gd name="adj1" fmla="val -46653"/>
                <a:gd name="adj2" fmla="val 6915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8BC5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179" name="Text Box 28"/>
            <p:cNvSpPr txBox="1">
              <a:spLocks noChangeArrowheads="1"/>
            </p:cNvSpPr>
            <p:nvPr/>
          </p:nvSpPr>
          <p:spPr bwMode="auto">
            <a:xfrm>
              <a:off x="531" y="2437"/>
              <a:ext cx="1365" cy="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</a:rPr>
                <a:t>Hãy xác định </a:t>
              </a: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các biến </a:t>
              </a:r>
              <a:r>
                <a:rPr lang="en-US" altLang="en-US" sz="2400" b="1">
                  <a:latin typeface="Times New Roman" panose="02020603050405020304" pitchFamily="18" charset="0"/>
                </a:rPr>
                <a:t>cần có trong ch</a:t>
              </a:r>
              <a:r>
                <a:rPr lang="vi-VN" altLang="en-US" sz="2400" b="1">
                  <a:latin typeface="Times New Roman" panose="02020603050405020304" pitchFamily="18" charset="0"/>
                </a:rPr>
                <a:t>ươ</a:t>
              </a:r>
              <a:r>
                <a:rPr lang="en-US" altLang="en-US" sz="2400" b="1">
                  <a:latin typeface="Times New Roman" panose="02020603050405020304" pitchFamily="18" charset="0"/>
                </a:rPr>
                <a:t>ng trình! </a:t>
              </a:r>
            </a:p>
          </p:txBody>
        </p:sp>
        <p:pic>
          <p:nvPicPr>
            <p:cNvPr id="7180" name="Picture 29" descr="Picture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00"/>
              <a:ext cx="61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3810000" y="5094288"/>
            <a:ext cx="5181600" cy="1255728"/>
          </a:xfrm>
          <a:prstGeom prst="rect">
            <a:avLst/>
          </a:prstGeom>
          <a:gradFill rotWithShape="1">
            <a:gsLst>
              <a:gs pos="0">
                <a:srgbClr val="93FFFF"/>
              </a:gs>
              <a:gs pos="50000">
                <a:schemeClr val="bg1"/>
              </a:gs>
              <a:gs pos="100000">
                <a:srgbClr val="93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50000"/>
              </a:spcBef>
              <a:buClr>
                <a:srgbClr val="0000FF"/>
              </a:buClr>
              <a:buFont typeface="Symbol" panose="05050102010706020507" pitchFamily="18" charset="2"/>
              <a:buNone/>
              <a:defRPr/>
            </a:pPr>
            <a:r>
              <a:rPr lang="en-US" altLang="en-US" sz="2800" b="1" smtClean="0">
                <a:solidFill>
                  <a:srgbClr val="FF3300"/>
                </a:solidFill>
                <a:latin typeface="Times New Roman" panose="02020603050405020304" pitchFamily="18" charset="0"/>
              </a:rPr>
              <a:t>a, b, c</a:t>
            </a:r>
            <a:r>
              <a:rPr lang="en-US" altLang="en-US" sz="2800" b="1" smtClean="0">
                <a:latin typeface="Times New Roman" panose="02020603050405020304" pitchFamily="18" charset="0"/>
              </a:rPr>
              <a:t>: các biến cần nhập.</a:t>
            </a:r>
          </a:p>
          <a:p>
            <a:pPr algn="just" eaLnBrk="1" hangingPunct="1">
              <a:lnSpc>
                <a:spcPct val="110000"/>
              </a:lnSpc>
              <a:spcBef>
                <a:spcPct val="50000"/>
              </a:spcBef>
              <a:buClr>
                <a:srgbClr val="0000FF"/>
              </a:buClr>
              <a:buFont typeface="Symbol" panose="05050102010706020507" pitchFamily="18" charset="2"/>
              <a:buNone/>
              <a:defRPr/>
            </a:pPr>
            <a:r>
              <a:rPr lang="en-US" altLang="en-US" sz="2800" b="1" smtClean="0">
                <a:solidFill>
                  <a:srgbClr val="FF3300"/>
                </a:solidFill>
                <a:latin typeface="Times New Roman" panose="02020603050405020304" pitchFamily="18" charset="0"/>
              </a:rPr>
              <a:t>Delta, X1, X2</a:t>
            </a:r>
            <a:r>
              <a:rPr lang="en-US" altLang="en-US" sz="2800" b="1" smtClean="0">
                <a:latin typeface="Times New Roman" panose="02020603050405020304" pitchFamily="18" charset="0"/>
              </a:rPr>
              <a:t>: các biến cần tính.</a:t>
            </a:r>
          </a:p>
        </p:txBody>
      </p:sp>
    </p:spTree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10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6" grpId="0"/>
      <p:bldP spid="6167" grpId="0"/>
      <p:bldP spid="6168" grpId="0" autoUpdateAnimBg="0"/>
      <p:bldP spid="6169" grpId="0"/>
      <p:bldP spid="61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tpag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4" descr="tpag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17"/>
          <p:cNvSpPr>
            <a:spLocks noChangeArrowheads="1"/>
          </p:cNvSpPr>
          <p:nvPr/>
        </p:nvSpPr>
        <p:spPr bwMode="auto">
          <a:xfrm>
            <a:off x="228600" y="609600"/>
            <a:ext cx="434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b. Ph</a:t>
            </a:r>
            <a:r>
              <a:rPr lang="vi-VN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ần 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thân ch</a:t>
            </a:r>
            <a:r>
              <a:rPr lang="vi-VN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ươ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ng trình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609600" y="1121625"/>
            <a:ext cx="7924800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Tạo bởi dãy câu lệnh trong phạm vi đ</a:t>
            </a:r>
            <a:r>
              <a:rPr lang="vi-VN" altLang="en-US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ợc xác định bởi cặp dấu hiệu bắt đầu và kết thúc. 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2614613" y="5706166"/>
            <a:ext cx="612457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THÂN CH</a:t>
            </a:r>
            <a:r>
              <a:rPr lang="vi-VN" altLang="en-US" sz="2400" b="1">
                <a:latin typeface="Times New Roman" panose="02020603050405020304" pitchFamily="18" charset="0"/>
              </a:rPr>
              <a:t>ƯƠ</a:t>
            </a:r>
            <a:r>
              <a:rPr lang="en-US" altLang="en-US" sz="2400" b="1">
                <a:latin typeface="Times New Roman" panose="02020603050405020304" pitchFamily="18" charset="0"/>
              </a:rPr>
              <a:t>NG TRÌNH TRONG PASCAL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3886200" y="3086897"/>
            <a:ext cx="3581400" cy="24622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BEGIN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[&lt; Các câu lệnh &gt;]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END.</a:t>
            </a:r>
          </a:p>
        </p:txBody>
      </p:sp>
      <p:grpSp>
        <p:nvGrpSpPr>
          <p:cNvPr id="7197" name="Group 29"/>
          <p:cNvGrpSpPr>
            <a:grpSpLocks/>
          </p:cNvGrpSpPr>
          <p:nvPr/>
        </p:nvGrpSpPr>
        <p:grpSpPr bwMode="auto">
          <a:xfrm>
            <a:off x="762000" y="4693340"/>
            <a:ext cx="1271588" cy="1073150"/>
            <a:chOff x="1104" y="3260"/>
            <a:chExt cx="801" cy="676"/>
          </a:xfrm>
        </p:grpSpPr>
        <p:sp>
          <p:nvSpPr>
            <p:cNvPr id="8204" name="AutoShape 23"/>
            <p:cNvSpPr>
              <a:spLocks noChangeArrowheads="1"/>
            </p:cNvSpPr>
            <p:nvPr/>
          </p:nvSpPr>
          <p:spPr bwMode="auto">
            <a:xfrm>
              <a:off x="1104" y="3260"/>
              <a:ext cx="720" cy="676"/>
            </a:xfrm>
            <a:prstGeom prst="wedgeRoundRectCallout">
              <a:avLst>
                <a:gd name="adj1" fmla="val 228232"/>
                <a:gd name="adj2" fmla="val -4742"/>
                <a:gd name="adj3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93FF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2800">
                <a:latin typeface="Times New Roman" panose="02020603050405020304" pitchFamily="18" charset="0"/>
              </a:endParaRPr>
            </a:p>
          </p:txBody>
        </p:sp>
        <p:sp>
          <p:nvSpPr>
            <p:cNvPr id="8205" name="Text Box 24"/>
            <p:cNvSpPr txBox="1">
              <a:spLocks noChangeArrowheads="1"/>
            </p:cNvSpPr>
            <p:nvPr/>
          </p:nvSpPr>
          <p:spPr bwMode="auto">
            <a:xfrm>
              <a:off x="1192" y="3297"/>
              <a:ext cx="713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</a:rPr>
                <a:t>Kết thúc</a:t>
              </a:r>
            </a:p>
          </p:txBody>
        </p:sp>
      </p:grpSp>
      <p:grpSp>
        <p:nvGrpSpPr>
          <p:cNvPr id="7196" name="Group 28"/>
          <p:cNvGrpSpPr>
            <a:grpSpLocks/>
          </p:cNvGrpSpPr>
          <p:nvPr/>
        </p:nvGrpSpPr>
        <p:grpSpPr bwMode="auto">
          <a:xfrm>
            <a:off x="762000" y="2476889"/>
            <a:ext cx="1095375" cy="1106488"/>
            <a:chOff x="1104" y="1824"/>
            <a:chExt cx="690" cy="697"/>
          </a:xfrm>
        </p:grpSpPr>
        <p:sp>
          <p:nvSpPr>
            <p:cNvPr id="8202" name="AutoShape 22"/>
            <p:cNvSpPr>
              <a:spLocks noChangeArrowheads="1"/>
            </p:cNvSpPr>
            <p:nvPr/>
          </p:nvSpPr>
          <p:spPr bwMode="auto">
            <a:xfrm>
              <a:off x="1104" y="1824"/>
              <a:ext cx="690" cy="697"/>
            </a:xfrm>
            <a:prstGeom prst="wedgeRoundRectCallout">
              <a:avLst>
                <a:gd name="adj1" fmla="val 239947"/>
                <a:gd name="adj2" fmla="val 39680"/>
                <a:gd name="adj3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93FF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2800">
                <a:latin typeface="Times New Roman" panose="02020603050405020304" pitchFamily="18" charset="0"/>
              </a:endParaRPr>
            </a:p>
          </p:txBody>
        </p:sp>
        <p:sp>
          <p:nvSpPr>
            <p:cNvPr id="8203" name="Text Box 25"/>
            <p:cNvSpPr txBox="1">
              <a:spLocks noChangeArrowheads="1"/>
            </p:cNvSpPr>
            <p:nvPr/>
          </p:nvSpPr>
          <p:spPr bwMode="auto">
            <a:xfrm>
              <a:off x="1201" y="1849"/>
              <a:ext cx="581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</a:rPr>
                <a:t>Bắt đầu</a:t>
              </a:r>
            </a:p>
          </p:txBody>
        </p:sp>
      </p:grp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6" grpId="0"/>
      <p:bldP spid="7188" grpId="0"/>
      <p:bldP spid="718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821</Words>
  <Application>Microsoft Office PowerPoint</Application>
  <PresentationFormat>On-screen Show (4:3)</PresentationFormat>
  <Paragraphs>112</Paragraphs>
  <Slides>12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.VnAristote</vt:lpstr>
      <vt:lpstr>.VnBook-Antiqua</vt:lpstr>
      <vt:lpstr>Arial</vt:lpstr>
      <vt:lpstr>Symbol</vt:lpstr>
      <vt:lpstr>Times New Roman</vt:lpstr>
      <vt:lpstr>Wingdings</vt:lpstr>
      <vt:lpstr>Default Design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THPT PDP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Ch­¬ng tr×nh ®¬n gi¶n</dc:title>
  <dc:creator>Server</dc:creator>
  <cp:lastModifiedBy>DELL</cp:lastModifiedBy>
  <cp:revision>88</cp:revision>
  <dcterms:created xsi:type="dcterms:W3CDTF">2007-03-21T19:11:51Z</dcterms:created>
  <dcterms:modified xsi:type="dcterms:W3CDTF">2021-09-18T12:30:27Z</dcterms:modified>
</cp:coreProperties>
</file>